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70" r:id="rId3"/>
    <p:sldId id="265" r:id="rId4"/>
    <p:sldId id="262" r:id="rId5"/>
    <p:sldId id="268" r:id="rId6"/>
    <p:sldId id="269" r:id="rId7"/>
  </p:sldIdLst>
  <p:sldSz cx="12192000" cy="6858000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jaak kroon" initials="sk" lastIdx="5" clrIdx="0">
    <p:extLst>
      <p:ext uri="{19B8F6BF-5375-455C-9EA6-DF929625EA0E}">
        <p15:presenceInfo xmlns:p15="http://schemas.microsoft.com/office/powerpoint/2012/main" userId="2597ca6e9a0c559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A57B86-539F-4824-83E3-93AEA8AB0C8D}" type="datetimeFigureOut">
              <a:rPr lang="nl-NL" smtClean="0"/>
              <a:t>23-3-2022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23F77-26CC-4A64-895B-B1CD52DAD3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1222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E73220-9D2D-42A7-94B3-5A30A276BE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095DDAE-29D1-41CE-9E15-4243272A70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D824E6B-FDC2-4D8E-9865-DDFDFD032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B0D9-1B55-4CA1-A880-7A6C89EE275F}" type="datetimeFigureOut">
              <a:rPr lang="nl-NL" smtClean="0"/>
              <a:t>23-3-2022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177503F-D61A-4CD4-8D26-1F293798B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2773F86-3DFC-4DFB-8059-DBB1C5B74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848FA-1BBC-412B-B329-64D4FD7AAD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585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3FF805-B9AB-4BC7-87A0-C35FAEE31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264F47F-769C-4CB9-BA74-6C868E5FBF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5D8A480-3BA7-40B5-8745-A01532FAB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B0D9-1B55-4CA1-A880-7A6C89EE275F}" type="datetimeFigureOut">
              <a:rPr lang="nl-NL" smtClean="0"/>
              <a:t>23-3-2022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8044F67-035B-4408-95ED-D1D462F6A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8EAC880-45A8-4FF2-BDCB-B53AA08A4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848FA-1BBC-412B-B329-64D4FD7AAD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289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ACB3221-B7EE-40C7-9F6A-DDD4ED48DD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34E2C44-F439-408A-9958-57464151E5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1EEDF86-74FD-4C3A-B18C-52B4F55F2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B0D9-1B55-4CA1-A880-7A6C89EE275F}" type="datetimeFigureOut">
              <a:rPr lang="nl-NL" smtClean="0"/>
              <a:t>23-3-2022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EA5E635-3EC0-433E-A0B1-B275F6ECA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E572D4D-CB8F-4575-9B3A-AD9B0FC5C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848FA-1BBC-412B-B329-64D4FD7AAD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3845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4F0C19-B068-496E-89BA-C2300F376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903913-1181-4C4F-A582-A785B8361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4F24B00-3CB3-4860-9565-565F4B724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B0D9-1B55-4CA1-A880-7A6C89EE275F}" type="datetimeFigureOut">
              <a:rPr lang="nl-NL" smtClean="0"/>
              <a:t>23-3-2022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91F03D8-E7AB-4193-9904-794DC7036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7FD5968-7B6E-4C98-B96F-391A26347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848FA-1BBC-412B-B329-64D4FD7AAD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0751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EA9FD8-0D89-4400-B468-E6398FE33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0C2F38F-2F1C-4177-B349-9498F7017E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12AEEB2-0612-4D92-A9ED-FBEC4368D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B0D9-1B55-4CA1-A880-7A6C89EE275F}" type="datetimeFigureOut">
              <a:rPr lang="nl-NL" smtClean="0"/>
              <a:t>23-3-2022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DFE8B38-BEA3-4A62-934C-C4811F713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B7415E7-40D4-459A-AE38-89EF61972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848FA-1BBC-412B-B329-64D4FD7AAD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4914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BE7F2A-71E8-413E-941A-EC6B11C86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2BE90C-BA37-4073-991E-9DD1DD81D8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E93A0E7-375D-4289-A972-CEBEDA8CC4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C941105-FD85-42F8-8A7B-B44211D05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B0D9-1B55-4CA1-A880-7A6C89EE275F}" type="datetimeFigureOut">
              <a:rPr lang="nl-NL" smtClean="0"/>
              <a:t>23-3-2022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59A1122-BB91-4FC0-A4DD-8BDDA7948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1F3AC80-1BC0-472E-B3E4-71C07F41E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848FA-1BBC-412B-B329-64D4FD7AAD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3140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5F7C52-BCB3-4D64-80A4-3C9E5C4B1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26A18C0-EA94-4149-90ED-93BEA895B2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2D1E47F-21FF-4DB2-9323-7FC9E08B4E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889BDBF-68C4-4CAD-AC1E-2F868F8A7F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95CBBB8-4618-4147-8AB4-83AD3ED3C3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CF75FF0A-DD7F-4950-8E6D-0167D75E3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B0D9-1B55-4CA1-A880-7A6C89EE275F}" type="datetimeFigureOut">
              <a:rPr lang="nl-NL" smtClean="0"/>
              <a:t>23-3-2022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5667CB94-DDCD-4D4C-9629-93A966FD6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6BA445C4-6310-4894-A54A-6A5B274ED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848FA-1BBC-412B-B329-64D4FD7AAD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1502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FACBA7-F69D-445C-9FBB-C29BACF27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D79120E-09C6-4884-86BA-A54D81B9F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B0D9-1B55-4CA1-A880-7A6C89EE275F}" type="datetimeFigureOut">
              <a:rPr lang="nl-NL" smtClean="0"/>
              <a:t>23-3-2022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E4C9A2E-625F-4950-B000-8B581812F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4E58972-8604-4275-9C44-31FA163E5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848FA-1BBC-412B-B329-64D4FD7AAD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5919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C72821F-5EA0-4E93-ACC8-C810A09E0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B0D9-1B55-4CA1-A880-7A6C89EE275F}" type="datetimeFigureOut">
              <a:rPr lang="nl-NL" smtClean="0"/>
              <a:t>23-3-2022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DF400BA-052A-4BBD-9A15-4B5619FEB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3D16E42-93A9-4CAA-B15D-7C7E1D12D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848FA-1BBC-412B-B329-64D4FD7AAD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9849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76DE06-D01A-4CC6-A2CA-69DAF6B63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4CDCBEF-A461-4035-806D-FAAC4E605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32A336F-513E-4462-9FE0-8EB3F2C5F0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89470E1-08D5-42B6-975E-079110C85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B0D9-1B55-4CA1-A880-7A6C89EE275F}" type="datetimeFigureOut">
              <a:rPr lang="nl-NL" smtClean="0"/>
              <a:t>23-3-2022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D31DDB4-280C-4C4B-B5B6-39F5A5510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2CC819C-C21B-4B32-A924-4CB9CCD16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848FA-1BBC-412B-B329-64D4FD7AAD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9670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94943D-FE5D-43E6-913E-8282F9998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A3B490E-1C05-4056-AA4B-E356C649D5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57E6AE8-5638-4B05-9BB2-CD8B696EF4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CF89A9C-8E4D-400A-9437-4F1427AB8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B0D9-1B55-4CA1-A880-7A6C89EE275F}" type="datetimeFigureOut">
              <a:rPr lang="nl-NL" smtClean="0"/>
              <a:t>23-3-2022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27AD085-ACC0-4FF6-940F-83AA2FB61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6852061-2D61-4A5C-A3F9-72BEC17D0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848FA-1BBC-412B-B329-64D4FD7AAD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9707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EB47F30D-5DB1-4C51-A2BB-EDE331D0A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C0CF7C1-CA68-4F5F-811D-695200A0DB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FC768FE-4524-41DF-AA26-6886FB0E79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BB0D9-1B55-4CA1-A880-7A6C89EE275F}" type="datetimeFigureOut">
              <a:rPr lang="nl-NL" smtClean="0"/>
              <a:t>23-3-2022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8CAC67E-4305-4513-99F9-EC84EA60C1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1AB277C-7EEF-43B2-90CD-3C7F282B76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848FA-1BBC-412B-B329-64D4FD7AAD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9442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Welkom@brasseriedekastanjeboom.n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hyperlink" Target="mailto:mail@dorpshuisdekastanjeboom.nl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15079802-5F15-42BF-BBEF-23568B5516B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085622" y="0"/>
            <a:ext cx="2846705" cy="2846705"/>
          </a:xfrm>
          <a:prstGeom prst="rect">
            <a:avLst/>
          </a:prstGeom>
          <a:noFill/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ED700292-9943-490B-900C-80E66061D6E4}"/>
              </a:ext>
            </a:extLst>
          </p:cNvPr>
          <p:cNvSpPr txBox="1"/>
          <p:nvPr/>
        </p:nvSpPr>
        <p:spPr>
          <a:xfrm>
            <a:off x="1192695" y="715617"/>
            <a:ext cx="78081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Historie 2021 </a:t>
            </a:r>
            <a:r>
              <a:rPr lang="nl-NL" dirty="0"/>
              <a:t>             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BDE55958-A734-4A3C-BABA-84C28EE656B1}"/>
              </a:ext>
            </a:extLst>
          </p:cNvPr>
          <p:cNvSpPr txBox="1"/>
          <p:nvPr/>
        </p:nvSpPr>
        <p:spPr>
          <a:xfrm>
            <a:off x="4882101" y="3593990"/>
            <a:ext cx="3888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  <a:p>
            <a:endParaRPr lang="nl-NL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21051EF3-28B8-4C57-BAA7-4CA23BE78749}"/>
              </a:ext>
            </a:extLst>
          </p:cNvPr>
          <p:cNvSpPr txBox="1"/>
          <p:nvPr/>
        </p:nvSpPr>
        <p:spPr>
          <a:xfrm>
            <a:off x="2043485" y="1701579"/>
            <a:ext cx="55897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Afscheid vorige huurder.</a:t>
            </a:r>
          </a:p>
          <a:p>
            <a:r>
              <a:rPr lang="nl-NL" dirty="0"/>
              <a:t>Overname inventaris</a:t>
            </a:r>
          </a:p>
          <a:p>
            <a:r>
              <a:rPr lang="nl-NL" dirty="0"/>
              <a:t>Corona.</a:t>
            </a:r>
          </a:p>
        </p:txBody>
      </p:sp>
      <p:sp>
        <p:nvSpPr>
          <p:cNvPr id="5" name="Explosie: 14 punten 4">
            <a:extLst>
              <a:ext uri="{FF2B5EF4-FFF2-40B4-BE49-F238E27FC236}">
                <a16:creationId xmlns:a16="http://schemas.microsoft.com/office/drawing/2014/main" id="{C3076CC7-AFFD-4A95-9B0C-820D3E2B0E42}"/>
              </a:ext>
            </a:extLst>
          </p:cNvPr>
          <p:cNvSpPr/>
          <p:nvPr/>
        </p:nvSpPr>
        <p:spPr>
          <a:xfrm>
            <a:off x="803083" y="3792772"/>
            <a:ext cx="3283888" cy="2242268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Certificaten !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C42DE48D-E512-4762-A502-65DCE57C3EE4}"/>
              </a:ext>
            </a:extLst>
          </p:cNvPr>
          <p:cNvSpPr txBox="1"/>
          <p:nvPr/>
        </p:nvSpPr>
        <p:spPr>
          <a:xfrm>
            <a:off x="5785831" y="1862955"/>
            <a:ext cx="306920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Verduurzaming gebouw</a:t>
            </a:r>
          </a:p>
          <a:p>
            <a:endParaRPr lang="nl-NL" sz="2800" dirty="0"/>
          </a:p>
          <a:p>
            <a:r>
              <a:rPr lang="nl-NL" dirty="0"/>
              <a:t>Ledverlichting</a:t>
            </a:r>
          </a:p>
          <a:p>
            <a:r>
              <a:rPr lang="nl-NL" dirty="0"/>
              <a:t>Energiezuinige ketels</a:t>
            </a:r>
          </a:p>
          <a:p>
            <a:r>
              <a:rPr lang="nl-NL" dirty="0"/>
              <a:t>Zonnepanelen ( 70)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F7073027-F8D0-41E9-AE6E-4EAC646A0B89}"/>
              </a:ext>
            </a:extLst>
          </p:cNvPr>
          <p:cNvSpPr txBox="1"/>
          <p:nvPr/>
        </p:nvSpPr>
        <p:spPr>
          <a:xfrm>
            <a:off x="7569642" y="4826442"/>
            <a:ext cx="3108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Brasserie de Kastanjeboom</a:t>
            </a:r>
          </a:p>
          <a:p>
            <a:endParaRPr lang="nl-NL" dirty="0"/>
          </a:p>
          <a:p>
            <a:r>
              <a:rPr lang="nl-NL" dirty="0"/>
              <a:t>Nieuw concept.</a:t>
            </a:r>
          </a:p>
          <a:p>
            <a:r>
              <a:rPr lang="nl-NL" dirty="0"/>
              <a:t>Geen beheerder!</a:t>
            </a:r>
          </a:p>
        </p:txBody>
      </p:sp>
    </p:spTree>
    <p:extLst>
      <p:ext uri="{BB962C8B-B14F-4D97-AF65-F5344CB8AC3E}">
        <p14:creationId xmlns:p14="http://schemas.microsoft.com/office/powerpoint/2010/main" val="2804496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15079802-5F15-42BF-BBEF-23568B5516B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085622" y="0"/>
            <a:ext cx="2846705" cy="2846705"/>
          </a:xfrm>
          <a:prstGeom prst="rect">
            <a:avLst/>
          </a:prstGeom>
          <a:noFill/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22AC35C5-38F1-486A-9846-A3CE8BA4644C}"/>
              </a:ext>
            </a:extLst>
          </p:cNvPr>
          <p:cNvSpPr txBox="1"/>
          <p:nvPr/>
        </p:nvSpPr>
        <p:spPr>
          <a:xfrm>
            <a:off x="946205" y="890546"/>
            <a:ext cx="84601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330B2CCA-356E-4F32-A1EB-763C665438FC}"/>
              </a:ext>
            </a:extLst>
          </p:cNvPr>
          <p:cNvSpPr txBox="1"/>
          <p:nvPr/>
        </p:nvSpPr>
        <p:spPr>
          <a:xfrm>
            <a:off x="2467555" y="2015252"/>
            <a:ext cx="19533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Bestuur stichting Dorpshuis de Kastanjeboom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48D93CAA-3BD5-4BAA-914C-1E84AA11301E}"/>
              </a:ext>
            </a:extLst>
          </p:cNvPr>
          <p:cNvSpPr txBox="1"/>
          <p:nvPr/>
        </p:nvSpPr>
        <p:spPr>
          <a:xfrm>
            <a:off x="4924371" y="1776065"/>
            <a:ext cx="284670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Voorzitter Marco</a:t>
            </a:r>
          </a:p>
          <a:p>
            <a:r>
              <a:rPr lang="nl-NL" dirty="0"/>
              <a:t>Secretaris Greet</a:t>
            </a:r>
          </a:p>
          <a:p>
            <a:r>
              <a:rPr lang="nl-NL" dirty="0"/>
              <a:t>Penningmeester Ron/Tanja</a:t>
            </a:r>
          </a:p>
          <a:p>
            <a:r>
              <a:rPr lang="nl-NL" dirty="0"/>
              <a:t>Bouwzaken  Ben</a:t>
            </a:r>
          </a:p>
          <a:p>
            <a:r>
              <a:rPr lang="nl-NL" dirty="0"/>
              <a:t>Facilitaire zaken John</a:t>
            </a:r>
          </a:p>
          <a:p>
            <a:r>
              <a:rPr lang="nl-NL" dirty="0"/>
              <a:t>Verhuur Kees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EFFD785A-1E9D-433B-BD3A-139A38DEF913}"/>
              </a:ext>
            </a:extLst>
          </p:cNvPr>
          <p:cNvSpPr txBox="1"/>
          <p:nvPr/>
        </p:nvSpPr>
        <p:spPr>
          <a:xfrm>
            <a:off x="3196424" y="4929733"/>
            <a:ext cx="2297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Gebruikersraad.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67468A8D-E46B-4130-A7EB-42258E558BB6}"/>
              </a:ext>
            </a:extLst>
          </p:cNvPr>
          <p:cNvSpPr txBox="1"/>
          <p:nvPr/>
        </p:nvSpPr>
        <p:spPr>
          <a:xfrm>
            <a:off x="5438692" y="4896865"/>
            <a:ext cx="1979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Evenementen commissie ? 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E83103E1-3C43-4132-9B56-A329763956D2}"/>
              </a:ext>
            </a:extLst>
          </p:cNvPr>
          <p:cNvSpPr txBox="1"/>
          <p:nvPr/>
        </p:nvSpPr>
        <p:spPr>
          <a:xfrm>
            <a:off x="1041620" y="755374"/>
            <a:ext cx="23217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Organisatie 2022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E9E43477-31A9-4093-AAA3-4F6F99625A3F}"/>
              </a:ext>
            </a:extLst>
          </p:cNvPr>
          <p:cNvSpPr txBox="1"/>
          <p:nvPr/>
        </p:nvSpPr>
        <p:spPr>
          <a:xfrm>
            <a:off x="8762337" y="4895409"/>
            <a:ext cx="2623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Andere samenwerkingsvormen?</a:t>
            </a:r>
          </a:p>
        </p:txBody>
      </p:sp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3E74CEAB-3648-4819-B57F-36A7CA72962D}"/>
              </a:ext>
            </a:extLst>
          </p:cNvPr>
          <p:cNvCxnSpPr>
            <a:cxnSpLocks/>
          </p:cNvCxnSpPr>
          <p:nvPr/>
        </p:nvCxnSpPr>
        <p:spPr>
          <a:xfrm>
            <a:off x="1630017" y="4150581"/>
            <a:ext cx="72833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met pijl 15">
            <a:extLst>
              <a:ext uri="{FF2B5EF4-FFF2-40B4-BE49-F238E27FC236}">
                <a16:creationId xmlns:a16="http://schemas.microsoft.com/office/drawing/2014/main" id="{AE084D67-BF01-484E-BE5F-BE99B0D11338}"/>
              </a:ext>
            </a:extLst>
          </p:cNvPr>
          <p:cNvCxnSpPr>
            <a:cxnSpLocks/>
          </p:cNvCxnSpPr>
          <p:nvPr/>
        </p:nvCxnSpPr>
        <p:spPr>
          <a:xfrm>
            <a:off x="4134678" y="2468966"/>
            <a:ext cx="75537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3292252A-CB90-4BAD-8E64-D75679700F35}"/>
              </a:ext>
            </a:extLst>
          </p:cNvPr>
          <p:cNvCxnSpPr>
            <a:cxnSpLocks/>
          </p:cNvCxnSpPr>
          <p:nvPr/>
        </p:nvCxnSpPr>
        <p:spPr>
          <a:xfrm>
            <a:off x="5176299" y="3530391"/>
            <a:ext cx="0" cy="620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met pijl 19">
            <a:extLst>
              <a:ext uri="{FF2B5EF4-FFF2-40B4-BE49-F238E27FC236}">
                <a16:creationId xmlns:a16="http://schemas.microsoft.com/office/drawing/2014/main" id="{DA9CE26D-7727-4A88-A43D-9359FA4D8100}"/>
              </a:ext>
            </a:extLst>
          </p:cNvPr>
          <p:cNvCxnSpPr>
            <a:cxnSpLocks/>
          </p:cNvCxnSpPr>
          <p:nvPr/>
        </p:nvCxnSpPr>
        <p:spPr>
          <a:xfrm>
            <a:off x="3872285" y="4150581"/>
            <a:ext cx="0" cy="7448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met pijl 21">
            <a:extLst>
              <a:ext uri="{FF2B5EF4-FFF2-40B4-BE49-F238E27FC236}">
                <a16:creationId xmlns:a16="http://schemas.microsoft.com/office/drawing/2014/main" id="{7FA215B5-0D4E-4CF9-B318-CF115AD17178}"/>
              </a:ext>
            </a:extLst>
          </p:cNvPr>
          <p:cNvCxnSpPr/>
          <p:nvPr/>
        </p:nvCxnSpPr>
        <p:spPr>
          <a:xfrm>
            <a:off x="5999259" y="4150581"/>
            <a:ext cx="0" cy="7448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met pijl 23">
            <a:extLst>
              <a:ext uri="{FF2B5EF4-FFF2-40B4-BE49-F238E27FC236}">
                <a16:creationId xmlns:a16="http://schemas.microsoft.com/office/drawing/2014/main" id="{5174386B-6AAA-4BDA-BFA6-A3AAB80E1918}"/>
              </a:ext>
            </a:extLst>
          </p:cNvPr>
          <p:cNvCxnSpPr/>
          <p:nvPr/>
        </p:nvCxnSpPr>
        <p:spPr>
          <a:xfrm>
            <a:off x="8913412" y="4150581"/>
            <a:ext cx="0" cy="7448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kstballon: ovaal 4">
            <a:extLst>
              <a:ext uri="{FF2B5EF4-FFF2-40B4-BE49-F238E27FC236}">
                <a16:creationId xmlns:a16="http://schemas.microsoft.com/office/drawing/2014/main" id="{1C4BC1AE-F5BE-462E-B6A0-A39A77C13EA4}"/>
              </a:ext>
            </a:extLst>
          </p:cNvPr>
          <p:cNvSpPr/>
          <p:nvPr/>
        </p:nvSpPr>
        <p:spPr>
          <a:xfrm>
            <a:off x="8157409" y="2090875"/>
            <a:ext cx="3320927" cy="2005160"/>
          </a:xfrm>
          <a:prstGeom prst="wedgeEllipseCallout">
            <a:avLst>
              <a:gd name="adj1" fmla="val -103479"/>
              <a:gd name="adj2" fmla="val 361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Statuten. WBTR!</a:t>
            </a:r>
          </a:p>
          <a:p>
            <a:pPr algn="ctr"/>
            <a:r>
              <a:rPr lang="nl-NL" dirty="0"/>
              <a:t>HHR.</a:t>
            </a:r>
          </a:p>
          <a:p>
            <a:pPr algn="ctr"/>
            <a:r>
              <a:rPr lang="nl-NL" dirty="0"/>
              <a:t>Huisregels</a:t>
            </a:r>
          </a:p>
          <a:p>
            <a:pPr algn="ctr"/>
            <a:r>
              <a:rPr lang="nl-NL" dirty="0"/>
              <a:t>Huurovereenkomsten</a:t>
            </a:r>
          </a:p>
          <a:p>
            <a:pPr algn="ctr"/>
            <a:r>
              <a:rPr lang="nl-NL" dirty="0"/>
              <a:t>Bestuursmodel.</a:t>
            </a:r>
          </a:p>
          <a:p>
            <a:pPr algn="ctr"/>
            <a:r>
              <a:rPr lang="nl-NL" dirty="0"/>
              <a:t>Begroting.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C7C40EB9-A8B7-4646-AE82-579DE0184EC2}"/>
              </a:ext>
            </a:extLst>
          </p:cNvPr>
          <p:cNvSpPr txBox="1"/>
          <p:nvPr/>
        </p:nvSpPr>
        <p:spPr>
          <a:xfrm>
            <a:off x="805732" y="4895409"/>
            <a:ext cx="164724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 Ondersteuning</a:t>
            </a:r>
          </a:p>
          <a:p>
            <a:endParaRPr lang="nl-NL" sz="1400" dirty="0"/>
          </a:p>
          <a:p>
            <a:r>
              <a:rPr lang="nl-NL" sz="1400" dirty="0"/>
              <a:t>Tea, Ted, Dirk, Sjaak</a:t>
            </a:r>
          </a:p>
        </p:txBody>
      </p:sp>
      <p:cxnSp>
        <p:nvCxnSpPr>
          <p:cNvPr id="21" name="Rechte verbindingslijn met pijl 20">
            <a:extLst>
              <a:ext uri="{FF2B5EF4-FFF2-40B4-BE49-F238E27FC236}">
                <a16:creationId xmlns:a16="http://schemas.microsoft.com/office/drawing/2014/main" id="{FFB3AE51-5EE7-45C9-AB7F-C2B9E8075338}"/>
              </a:ext>
            </a:extLst>
          </p:cNvPr>
          <p:cNvCxnSpPr>
            <a:endCxn id="13" idx="0"/>
          </p:cNvCxnSpPr>
          <p:nvPr/>
        </p:nvCxnSpPr>
        <p:spPr>
          <a:xfrm flipH="1">
            <a:off x="1629355" y="4150581"/>
            <a:ext cx="662" cy="7448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6621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15079802-5F15-42BF-BBEF-23568B5516B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085622" y="0"/>
            <a:ext cx="2846705" cy="2846705"/>
          </a:xfrm>
          <a:prstGeom prst="rect">
            <a:avLst/>
          </a:prstGeom>
          <a:noFill/>
        </p:spPr>
      </p:pic>
      <p:sp>
        <p:nvSpPr>
          <p:cNvPr id="2" name="Gedachtewolkje: wolk 1">
            <a:extLst>
              <a:ext uri="{FF2B5EF4-FFF2-40B4-BE49-F238E27FC236}">
                <a16:creationId xmlns:a16="http://schemas.microsoft.com/office/drawing/2014/main" id="{44703A90-AFB2-4245-9934-94ACB5DD8ECC}"/>
              </a:ext>
            </a:extLst>
          </p:cNvPr>
          <p:cNvSpPr/>
          <p:nvPr/>
        </p:nvSpPr>
        <p:spPr>
          <a:xfrm>
            <a:off x="5454596" y="1375645"/>
            <a:ext cx="3490621" cy="2512614"/>
          </a:xfrm>
          <a:prstGeom prst="cloudCallout">
            <a:avLst>
              <a:gd name="adj1" fmla="val -74722"/>
              <a:gd name="adj2" fmla="val -202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Belangrijkste opbrengsten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ABEFC761-883B-4592-8B6C-CEF40C046C42}"/>
              </a:ext>
            </a:extLst>
          </p:cNvPr>
          <p:cNvSpPr txBox="1"/>
          <p:nvPr/>
        </p:nvSpPr>
        <p:spPr>
          <a:xfrm>
            <a:off x="993913" y="815380"/>
            <a:ext cx="341110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Subsidie gemeente.</a:t>
            </a:r>
          </a:p>
          <a:p>
            <a:endParaRPr lang="nl-NL" dirty="0"/>
          </a:p>
          <a:p>
            <a:r>
              <a:rPr lang="nl-NL" dirty="0"/>
              <a:t>Verhuur deel van het pand.</a:t>
            </a:r>
          </a:p>
          <a:p>
            <a:endParaRPr lang="nl-NL" dirty="0"/>
          </a:p>
          <a:p>
            <a:r>
              <a:rPr lang="nl-NL" dirty="0"/>
              <a:t>Bijdrage huurder in de kosten.</a:t>
            </a:r>
          </a:p>
          <a:p>
            <a:endParaRPr lang="nl-NL" dirty="0"/>
          </a:p>
          <a:p>
            <a:r>
              <a:rPr lang="nl-NL" dirty="0"/>
              <a:t>Verhuur school.</a:t>
            </a:r>
          </a:p>
        </p:txBody>
      </p:sp>
      <p:sp>
        <p:nvSpPr>
          <p:cNvPr id="6" name="Ster: 6 punten 5">
            <a:extLst>
              <a:ext uri="{FF2B5EF4-FFF2-40B4-BE49-F238E27FC236}">
                <a16:creationId xmlns:a16="http://schemas.microsoft.com/office/drawing/2014/main" id="{5DD9D028-C727-4567-83EB-599C89852082}"/>
              </a:ext>
            </a:extLst>
          </p:cNvPr>
          <p:cNvSpPr/>
          <p:nvPr/>
        </p:nvSpPr>
        <p:spPr>
          <a:xfrm>
            <a:off x="1235103" y="3152692"/>
            <a:ext cx="2764404" cy="2409245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Rest is maatschappelijke invulling en verhuur sport en theaterzaal.</a:t>
            </a:r>
          </a:p>
          <a:p>
            <a:pPr algn="ctr"/>
            <a:endParaRPr lang="nl-NL" dirty="0"/>
          </a:p>
        </p:txBody>
      </p:sp>
      <p:sp>
        <p:nvSpPr>
          <p:cNvPr id="5" name="Tekstballon: rechthoek met afgeronde hoeken 4">
            <a:extLst>
              <a:ext uri="{FF2B5EF4-FFF2-40B4-BE49-F238E27FC236}">
                <a16:creationId xmlns:a16="http://schemas.microsoft.com/office/drawing/2014/main" id="{EC37DC3C-1FBD-4D44-97D3-CEBB5B8E6C94}"/>
              </a:ext>
            </a:extLst>
          </p:cNvPr>
          <p:cNvSpPr/>
          <p:nvPr/>
        </p:nvSpPr>
        <p:spPr>
          <a:xfrm>
            <a:off x="7614699" y="4524292"/>
            <a:ext cx="3405809" cy="1757239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Verplichte reservering onderhoud.</a:t>
            </a:r>
          </a:p>
          <a:p>
            <a:pPr algn="ctr"/>
            <a:r>
              <a:rPr lang="nl-NL" dirty="0"/>
              <a:t>Geen schulden.</a:t>
            </a:r>
          </a:p>
          <a:p>
            <a:pPr algn="ctr"/>
            <a:r>
              <a:rPr lang="nl-NL" dirty="0"/>
              <a:t>Begroting is kostendekkend.</a:t>
            </a:r>
          </a:p>
          <a:p>
            <a:pPr algn="ctr"/>
            <a:r>
              <a:rPr lang="nl-NL" dirty="0"/>
              <a:t>Verbeteringen in samenspraak met gebruikersraad.</a:t>
            </a:r>
          </a:p>
        </p:txBody>
      </p:sp>
      <p:sp>
        <p:nvSpPr>
          <p:cNvPr id="7" name="Ster: 10 punten 6">
            <a:extLst>
              <a:ext uri="{FF2B5EF4-FFF2-40B4-BE49-F238E27FC236}">
                <a16:creationId xmlns:a16="http://schemas.microsoft.com/office/drawing/2014/main" id="{0AD8A007-DB52-4DF0-B513-592835C05E19}"/>
              </a:ext>
            </a:extLst>
          </p:cNvPr>
          <p:cNvSpPr/>
          <p:nvPr/>
        </p:nvSpPr>
        <p:spPr>
          <a:xfrm>
            <a:off x="3729162" y="5402911"/>
            <a:ext cx="848140" cy="576470"/>
          </a:xfrm>
          <a:prstGeom prst="star10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10%</a:t>
            </a:r>
          </a:p>
        </p:txBody>
      </p:sp>
      <p:sp>
        <p:nvSpPr>
          <p:cNvPr id="8" name="Ster: 10 punten 7">
            <a:extLst>
              <a:ext uri="{FF2B5EF4-FFF2-40B4-BE49-F238E27FC236}">
                <a16:creationId xmlns:a16="http://schemas.microsoft.com/office/drawing/2014/main" id="{87E44858-49DD-447A-A7C3-6A557E984E3B}"/>
              </a:ext>
            </a:extLst>
          </p:cNvPr>
          <p:cNvSpPr/>
          <p:nvPr/>
        </p:nvSpPr>
        <p:spPr>
          <a:xfrm>
            <a:off x="5104737" y="5383033"/>
            <a:ext cx="874644" cy="659958"/>
          </a:xfrm>
          <a:prstGeom prst="star10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15%</a:t>
            </a:r>
          </a:p>
        </p:txBody>
      </p: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C5C26639-2A90-4616-8A74-C2B30D8280D8}"/>
              </a:ext>
            </a:extLst>
          </p:cNvPr>
          <p:cNvCxnSpPr/>
          <p:nvPr/>
        </p:nvCxnSpPr>
        <p:spPr>
          <a:xfrm>
            <a:off x="2997642" y="5057030"/>
            <a:ext cx="731520" cy="5049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9604F28A-A9D1-4BFE-8A95-68337DE30C9D}"/>
              </a:ext>
            </a:extLst>
          </p:cNvPr>
          <p:cNvCxnSpPr>
            <a:stCxn id="7" idx="0"/>
            <a:endCxn id="8" idx="6"/>
          </p:cNvCxnSpPr>
          <p:nvPr/>
        </p:nvCxnSpPr>
        <p:spPr>
          <a:xfrm>
            <a:off x="4577303" y="5602076"/>
            <a:ext cx="527433" cy="89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Hart 12">
            <a:extLst>
              <a:ext uri="{FF2B5EF4-FFF2-40B4-BE49-F238E27FC236}">
                <a16:creationId xmlns:a16="http://schemas.microsoft.com/office/drawing/2014/main" id="{B2E29C07-E1EE-46B5-8188-2D502264F1F4}"/>
              </a:ext>
            </a:extLst>
          </p:cNvPr>
          <p:cNvSpPr/>
          <p:nvPr/>
        </p:nvSpPr>
        <p:spPr>
          <a:xfrm>
            <a:off x="4253947" y="143123"/>
            <a:ext cx="2130949" cy="1223556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Financiën</a:t>
            </a:r>
          </a:p>
        </p:txBody>
      </p:sp>
    </p:spTree>
    <p:extLst>
      <p:ext uri="{BB962C8B-B14F-4D97-AF65-F5344CB8AC3E}">
        <p14:creationId xmlns:p14="http://schemas.microsoft.com/office/powerpoint/2010/main" val="2698310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15079802-5F15-42BF-BBEF-23568B5516B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085622" y="0"/>
            <a:ext cx="2846705" cy="2846705"/>
          </a:xfrm>
          <a:prstGeom prst="rect">
            <a:avLst/>
          </a:prstGeom>
          <a:noFill/>
        </p:spPr>
      </p:pic>
      <p:sp>
        <p:nvSpPr>
          <p:cNvPr id="3" name="Explosie: 14 punten 2">
            <a:extLst>
              <a:ext uri="{FF2B5EF4-FFF2-40B4-BE49-F238E27FC236}">
                <a16:creationId xmlns:a16="http://schemas.microsoft.com/office/drawing/2014/main" id="{B3786B74-0D97-4353-A40B-990F10FA01E3}"/>
              </a:ext>
            </a:extLst>
          </p:cNvPr>
          <p:cNvSpPr/>
          <p:nvPr/>
        </p:nvSpPr>
        <p:spPr>
          <a:xfrm>
            <a:off x="0" y="1717482"/>
            <a:ext cx="4977517" cy="3116774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dirty="0"/>
              <a:t>Rol van het dorpshuis in de gemeenschap?</a:t>
            </a:r>
          </a:p>
          <a:p>
            <a:pPr algn="ctr"/>
            <a:r>
              <a:rPr lang="nl-NL" sz="1600" dirty="0"/>
              <a:t>Budgetgericht besturen/begroting</a:t>
            </a:r>
          </a:p>
          <a:p>
            <a:pPr algn="ctr"/>
            <a:r>
              <a:rPr lang="nl-NL" sz="1600" dirty="0"/>
              <a:t>Middellange termijn plan.</a:t>
            </a:r>
          </a:p>
        </p:txBody>
      </p:sp>
      <p:sp>
        <p:nvSpPr>
          <p:cNvPr id="5" name="Tekstballon: ovaal 4">
            <a:extLst>
              <a:ext uri="{FF2B5EF4-FFF2-40B4-BE49-F238E27FC236}">
                <a16:creationId xmlns:a16="http://schemas.microsoft.com/office/drawing/2014/main" id="{79EBCA2E-46FC-4395-94A1-3029F88A2092}"/>
              </a:ext>
            </a:extLst>
          </p:cNvPr>
          <p:cNvSpPr/>
          <p:nvPr/>
        </p:nvSpPr>
        <p:spPr>
          <a:xfrm>
            <a:off x="7673009" y="2647784"/>
            <a:ext cx="3434964" cy="2536466"/>
          </a:xfrm>
          <a:prstGeom prst="wedgeEllipseCallout">
            <a:avLst>
              <a:gd name="adj1" fmla="val -51157"/>
              <a:gd name="adj2" fmla="val -829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Jubileum 3 september.</a:t>
            </a:r>
          </a:p>
          <a:p>
            <a:pPr algn="ctr"/>
            <a:r>
              <a:rPr lang="nl-NL" dirty="0"/>
              <a:t>Kermis eind juli.</a:t>
            </a:r>
          </a:p>
          <a:p>
            <a:pPr algn="ctr"/>
            <a:r>
              <a:rPr lang="nl-NL" dirty="0"/>
              <a:t>Evenement?</a:t>
            </a:r>
          </a:p>
        </p:txBody>
      </p:sp>
      <p:sp>
        <p:nvSpPr>
          <p:cNvPr id="6" name="Tekstballon: rechthoek 5">
            <a:extLst>
              <a:ext uri="{FF2B5EF4-FFF2-40B4-BE49-F238E27FC236}">
                <a16:creationId xmlns:a16="http://schemas.microsoft.com/office/drawing/2014/main" id="{51BC4A65-62FD-493B-AD3E-CFEE9E25AE3C}"/>
              </a:ext>
            </a:extLst>
          </p:cNvPr>
          <p:cNvSpPr/>
          <p:nvPr/>
        </p:nvSpPr>
        <p:spPr>
          <a:xfrm>
            <a:off x="3641697" y="4572000"/>
            <a:ext cx="3267986" cy="2051437"/>
          </a:xfrm>
          <a:prstGeom prst="wedgeRectCallout">
            <a:avLst>
              <a:gd name="adj1" fmla="val -13291"/>
              <a:gd name="adj2" fmla="val -588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Bouwzaken:</a:t>
            </a:r>
          </a:p>
          <a:p>
            <a:pPr algn="ctr"/>
            <a:r>
              <a:rPr lang="nl-NL" dirty="0"/>
              <a:t>Keuringen.</a:t>
            </a:r>
          </a:p>
          <a:p>
            <a:pPr algn="ctr"/>
            <a:r>
              <a:rPr lang="nl-NL" dirty="0"/>
              <a:t>Klein onderhoud.</a:t>
            </a:r>
          </a:p>
          <a:p>
            <a:pPr algn="ctr"/>
            <a:r>
              <a:rPr lang="nl-NL" dirty="0"/>
              <a:t>Verdere verduurzaming.</a:t>
            </a:r>
          </a:p>
          <a:p>
            <a:pPr algn="ctr"/>
            <a:r>
              <a:rPr lang="nl-NL" dirty="0"/>
              <a:t>Riolering kelder.</a:t>
            </a:r>
          </a:p>
          <a:p>
            <a:pPr algn="ctr"/>
            <a:r>
              <a:rPr lang="nl-NL" dirty="0" err="1"/>
              <a:t>Meerjaren</a:t>
            </a:r>
            <a:r>
              <a:rPr lang="nl-NL" dirty="0"/>
              <a:t> onderhoudsplan.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12D185A7-4CD2-4237-A276-A21DE731A465}"/>
              </a:ext>
            </a:extLst>
          </p:cNvPr>
          <p:cNvSpPr txBox="1"/>
          <p:nvPr/>
        </p:nvSpPr>
        <p:spPr>
          <a:xfrm>
            <a:off x="2329731" y="234563"/>
            <a:ext cx="68778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Het dorpshuis een centrale rol op maatschappelijk gebied in de </a:t>
            </a:r>
            <a:r>
              <a:rPr lang="nl-NL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Dirkshornse</a:t>
            </a:r>
            <a:r>
              <a:rPr lang="nl-NL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gemeenschap te geven. Waar alle stichtingen, verenigingen en </a:t>
            </a:r>
            <a:r>
              <a:rPr lang="nl-NL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inwonenden</a:t>
            </a:r>
            <a:r>
              <a:rPr lang="nl-NL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zich betrokken bij voelen  en een duidelijk commitment hebben bij een goed functionerend dorpshuis. </a:t>
            </a:r>
            <a:endParaRPr lang="nl-NL" dirty="0"/>
          </a:p>
        </p:txBody>
      </p:sp>
      <p:sp>
        <p:nvSpPr>
          <p:cNvPr id="8" name="Ster: 10 punten 7">
            <a:extLst>
              <a:ext uri="{FF2B5EF4-FFF2-40B4-BE49-F238E27FC236}">
                <a16:creationId xmlns:a16="http://schemas.microsoft.com/office/drawing/2014/main" id="{A25D5255-43D3-4292-80FB-CB2123403627}"/>
              </a:ext>
            </a:extLst>
          </p:cNvPr>
          <p:cNvSpPr/>
          <p:nvPr/>
        </p:nvSpPr>
        <p:spPr>
          <a:xfrm>
            <a:off x="5064981" y="1828641"/>
            <a:ext cx="2149504" cy="1600359"/>
          </a:xfrm>
          <a:prstGeom prst="star10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Communicatie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AF29108D-D150-4BC4-91D2-9956ADF50DF3}"/>
              </a:ext>
            </a:extLst>
          </p:cNvPr>
          <p:cNvSpPr txBox="1"/>
          <p:nvPr/>
        </p:nvSpPr>
        <p:spPr>
          <a:xfrm>
            <a:off x="182880" y="318052"/>
            <a:ext cx="17015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Doelen:</a:t>
            </a:r>
          </a:p>
        </p:txBody>
      </p:sp>
    </p:spTree>
    <p:extLst>
      <p:ext uri="{BB962C8B-B14F-4D97-AF65-F5344CB8AC3E}">
        <p14:creationId xmlns:p14="http://schemas.microsoft.com/office/powerpoint/2010/main" val="2782012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15079802-5F15-42BF-BBEF-23568B5516B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085622" y="0"/>
            <a:ext cx="2846705" cy="2846705"/>
          </a:xfrm>
          <a:prstGeom prst="rect">
            <a:avLst/>
          </a:prstGeom>
          <a:noFill/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FFA9EE0F-10A0-40EC-85B1-782382151EF0}"/>
              </a:ext>
            </a:extLst>
          </p:cNvPr>
          <p:cNvSpPr txBox="1"/>
          <p:nvPr/>
        </p:nvSpPr>
        <p:spPr>
          <a:xfrm>
            <a:off x="850790" y="906449"/>
            <a:ext cx="8587408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Praktische zaken: </a:t>
            </a:r>
          </a:p>
          <a:p>
            <a:endParaRPr lang="nl-NL" dirty="0"/>
          </a:p>
          <a:p>
            <a:r>
              <a:rPr lang="nl-NL" dirty="0"/>
              <a:t>Wil je de sport- en theaterzaal huren?  Aanspreekpunt en planning  Kees Francis.</a:t>
            </a:r>
          </a:p>
          <a:p>
            <a:endParaRPr lang="nl-NL" dirty="0"/>
          </a:p>
          <a:p>
            <a:r>
              <a:rPr lang="nl-NL" dirty="0"/>
              <a:t>Voor de Brasserie en de vergaderzaal boven. </a:t>
            </a:r>
            <a:r>
              <a:rPr lang="nl-NL" dirty="0">
                <a:hlinkClick r:id="rId3"/>
              </a:rPr>
              <a:t>Welkom@brasseriedekastanjeboom.nl</a:t>
            </a:r>
            <a:r>
              <a:rPr lang="nl-NL" dirty="0"/>
              <a:t> of 0224551464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Alle communicatie met het bestuur via </a:t>
            </a:r>
            <a:r>
              <a:rPr lang="nl-NL" dirty="0">
                <a:hlinkClick r:id="rId4"/>
              </a:rPr>
              <a:t>mail@dorpshuisdekastanjeboom.nl</a:t>
            </a:r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Verdere informatie op de website van Stichting Dorpshuis de Kastanjeboom:</a:t>
            </a:r>
          </a:p>
          <a:p>
            <a:endParaRPr lang="nl-NL" dirty="0"/>
          </a:p>
          <a:p>
            <a:r>
              <a:rPr lang="nl-NL" i="1" dirty="0"/>
              <a:t>Jaarverslag 2021.</a:t>
            </a:r>
          </a:p>
          <a:p>
            <a:r>
              <a:rPr lang="nl-NL" i="1" dirty="0"/>
              <a:t>Huurtarieven.</a:t>
            </a:r>
          </a:p>
          <a:p>
            <a:r>
              <a:rPr lang="nl-NL" i="1" dirty="0"/>
              <a:t>Nieuwsbrieven.</a:t>
            </a:r>
          </a:p>
          <a:p>
            <a:endParaRPr lang="nl-NL" i="1" dirty="0"/>
          </a:p>
          <a:p>
            <a:endParaRPr lang="nl-NL" i="1" dirty="0"/>
          </a:p>
          <a:p>
            <a:r>
              <a:rPr lang="nl-NL" sz="3200" i="1" dirty="0"/>
              <a:t>Vragen? 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02174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700A86-FAB8-4E05-9EF5-AD66E09DE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3027987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278</Words>
  <Application>Microsoft Office PowerPoint</Application>
  <PresentationFormat>Breedbeeld</PresentationFormat>
  <Paragraphs>87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sjaak kroon</dc:creator>
  <cp:lastModifiedBy>sjaak kroon</cp:lastModifiedBy>
  <cp:revision>29</cp:revision>
  <cp:lastPrinted>2022-03-23T09:54:29Z</cp:lastPrinted>
  <dcterms:created xsi:type="dcterms:W3CDTF">2021-08-17T11:01:52Z</dcterms:created>
  <dcterms:modified xsi:type="dcterms:W3CDTF">2022-03-23T10:00:31Z</dcterms:modified>
</cp:coreProperties>
</file>